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ppt/notesSlides/notesSlide27.xml" ContentType="application/vnd.openxmlformats-officedocument.presentationml.notesSlide+xml"/>
  <Override PartName="/ppt/notesSlides/notesSlide28.xml" ContentType="application/vnd.openxmlformats-officedocument.presentationml.notesSlide+xml"/>
  <Override PartName="/ppt/notesSlides/notesSlide29.xml" ContentType="application/vnd.openxmlformats-officedocument.presentationml.notesSlide+xml"/>
  <Override PartName="/ppt/notesSlides/notesSlide30.xml" ContentType="application/vnd.openxmlformats-officedocument.presentationml.notesSlide+xml"/>
  <Override PartName="/ppt/notesSlides/notesSlide31.xml" ContentType="application/vnd.openxmlformats-officedocument.presentationml.notesSlide+xml"/>
  <Override PartName="/ppt/notesSlides/notesSlide3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6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85" r:id="rId10"/>
    <p:sldId id="286" r:id="rId11"/>
    <p:sldId id="287" r:id="rId12"/>
    <p:sldId id="264" r:id="rId13"/>
    <p:sldId id="265" r:id="rId14"/>
    <p:sldId id="267" r:id="rId15"/>
    <p:sldId id="268" r:id="rId16"/>
    <p:sldId id="266" r:id="rId17"/>
    <p:sldId id="269" r:id="rId18"/>
    <p:sldId id="288" r:id="rId19"/>
    <p:sldId id="289" r:id="rId20"/>
    <p:sldId id="270" r:id="rId21"/>
    <p:sldId id="275" r:id="rId22"/>
    <p:sldId id="271" r:id="rId23"/>
    <p:sldId id="272" r:id="rId24"/>
    <p:sldId id="274" r:id="rId25"/>
    <p:sldId id="273" r:id="rId26"/>
    <p:sldId id="276" r:id="rId27"/>
    <p:sldId id="277" r:id="rId28"/>
    <p:sldId id="278" r:id="rId29"/>
    <p:sldId id="279" r:id="rId30"/>
    <p:sldId id="280" r:id="rId31"/>
    <p:sldId id="281" r:id="rId32"/>
    <p:sldId id="284" r:id="rId33"/>
    <p:sldId id="282" r:id="rId34"/>
    <p:sldId id="283" r:id="rId35"/>
  </p:sldIdLst>
  <p:sldSz cx="9144000" cy="6858000" type="screen4x3"/>
  <p:notesSz cx="7053263" cy="93091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1380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995217" y="0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/>
          <a:lstStyle>
            <a:lvl1pPr algn="r">
              <a:defRPr sz="1200"/>
            </a:lvl1pPr>
          </a:lstStyle>
          <a:p>
            <a:fld id="{F2544C12-E896-4B25-922A-D2FCCF91F4F8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200150" y="698500"/>
            <a:ext cx="4654550" cy="34909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3497" tIns="46749" rIns="93497" bIns="46749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705327" y="4421823"/>
            <a:ext cx="5642610" cy="4189095"/>
          </a:xfrm>
          <a:prstGeom prst="rect">
            <a:avLst/>
          </a:prstGeom>
        </p:spPr>
        <p:txBody>
          <a:bodyPr vert="horz" lIns="93497" tIns="46749" rIns="93497" bIns="46749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995217" y="8842029"/>
            <a:ext cx="3056414" cy="465455"/>
          </a:xfrm>
          <a:prstGeom prst="rect">
            <a:avLst/>
          </a:prstGeom>
        </p:spPr>
        <p:txBody>
          <a:bodyPr vert="horz" lIns="93497" tIns="46749" rIns="93497" bIns="46749" rtlCol="0" anchor="b"/>
          <a:lstStyle>
            <a:lvl1pPr algn="r">
              <a:defRPr sz="1200"/>
            </a:lvl1pPr>
          </a:lstStyle>
          <a:p>
            <a:fld id="{12AB8E88-39B5-44BF-B48A-EDEFB1CAC3D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55930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7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8.xml"/><Relationship Id="rId1" Type="http://schemas.openxmlformats.org/officeDocument/2006/relationships/notesMaster" Target="../notesMasters/notesMaster1.xml"/></Relationships>
</file>

<file path=ppt/notesSlides/_rels/notesSlide2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9.xml"/><Relationship Id="rId1" Type="http://schemas.openxmlformats.org/officeDocument/2006/relationships/notesMaster" Target="../notesMasters/notesMaster1.xml"/></Relationships>
</file>

<file path=ppt/notesSlides/_rels/notesSlide2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0.xml"/><Relationship Id="rId1" Type="http://schemas.openxmlformats.org/officeDocument/2006/relationships/notesMaster" Target="../notesMasters/notesMaster1.xml"/></Relationships>
</file>

<file path=ppt/notesSlides/_rels/notesSlide2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3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2.xml"/><Relationship Id="rId1" Type="http://schemas.openxmlformats.org/officeDocument/2006/relationships/notesMaster" Target="../notesMasters/notesMaster1.xml"/></Relationships>
</file>

<file path=ppt/notesSlides/_rels/notesSlide3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3.xml"/><Relationship Id="rId1" Type="http://schemas.openxmlformats.org/officeDocument/2006/relationships/notesMaster" Target="../notesMasters/notesMaster1.xml"/></Relationships>
</file>

<file path=ppt/notesSlides/_rels/notesSlide3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81192997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093602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93796529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4345375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2912038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299407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16175324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3146898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17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9883026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7302129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8022825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752810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17479021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4264870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7900775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91591312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37371659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431587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8143613"/>
      </p:ext>
    </p:extLst>
  </p:cSld>
  <p:clrMapOvr>
    <a:masterClrMapping/>
  </p:clrMapOvr>
</p:notes>
</file>

<file path=ppt/notesSlides/notesSlide2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29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89295048"/>
      </p:ext>
    </p:extLst>
  </p:cSld>
  <p:clrMapOvr>
    <a:masterClrMapping/>
  </p:clrMapOvr>
</p:notes>
</file>

<file path=ppt/notesSlides/notesSlide2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30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62753650"/>
      </p:ext>
    </p:extLst>
  </p:cSld>
  <p:clrMapOvr>
    <a:masterClrMapping/>
  </p:clrMapOvr>
</p:notes>
</file>

<file path=ppt/notesSlides/notesSlide2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4664094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8277640"/>
      </p:ext>
    </p:extLst>
  </p:cSld>
  <p:clrMapOvr>
    <a:masterClrMapping/>
  </p:clrMapOvr>
</p:notes>
</file>

<file path=ppt/notesSlides/notesSlide3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500109"/>
      </p:ext>
    </p:extLst>
  </p:cSld>
  <p:clrMapOvr>
    <a:masterClrMapping/>
  </p:clrMapOvr>
</p:notes>
</file>

<file path=ppt/notesSlides/notesSlide3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85855020"/>
      </p:ext>
    </p:extLst>
  </p:cSld>
  <p:clrMapOvr>
    <a:masterClrMapping/>
  </p:clrMapOvr>
</p:notes>
</file>

<file path=ppt/notesSlides/notesSlide3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34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4060839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79845815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56649010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2689544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8067626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64518520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2AB8E88-39B5-44BF-B48A-EDEFB1CAC3DF}" type="slidenum">
              <a:rPr lang="en-US" smtClean="0"/>
              <a:pPr/>
              <a:t>9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148159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87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2847052-6328-4AEC-ABBB-F0C5CFB065CB}" type="datetimeFigureOut">
              <a:rPr lang="en-US" smtClean="0"/>
              <a:pPr/>
              <a:t>11/1/2016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76EE0-B655-404D-A38E-36D78D0C6DA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gif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1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Covalent%20Bond.wmv" TargetMode="External"/><Relationship Id="rId5" Type="http://schemas.openxmlformats.org/officeDocument/2006/relationships/image" Target="../media/image9.png"/><Relationship Id="rId4" Type="http://schemas.openxmlformats.org/officeDocument/2006/relationships/hyperlink" Target="http://www.youtube.com/watch?v=1wpDicW_MQQ&amp;list=PLKeWs4uW3Ls8Vdbtqzztjk00P27YZoSRc" TargetMode="Externa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1.gif"/><Relationship Id="rId4" Type="http://schemas.openxmlformats.org/officeDocument/2006/relationships/image" Target="../media/image10.jpeg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oAY3yISf-24" TargetMode="Externa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gif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6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gif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1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7.jpeg"/><Relationship Id="rId5" Type="http://schemas.openxmlformats.org/officeDocument/2006/relationships/image" Target="../media/image26.gif"/><Relationship Id="rId4" Type="http://schemas.openxmlformats.org/officeDocument/2006/relationships/image" Target="../media/image25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notesSlide" Target="../notesSlides/notesSlide27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28.xml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notesSlide" Target="../notesSlides/notesSlide29.xml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30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Reaction%20of%20Sodium%20%20Chlorine.wmv" TargetMode="External"/><Relationship Id="rId5" Type="http://schemas.openxmlformats.org/officeDocument/2006/relationships/image" Target="../media/image31.png"/><Relationship Id="rId4" Type="http://schemas.openxmlformats.org/officeDocument/2006/relationships/hyperlink" Target="https://www.youtube.com/watch?v=VBReOjo3ri8" TargetMode="Externa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notesSlide" Target="../notesSlides/notesSlide31.xml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png"/><Relationship Id="rId2" Type="http://schemas.openxmlformats.org/officeDocument/2006/relationships/notesSlide" Target="../notesSlides/notesSlide32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9.xml"/><Relationship Id="rId2" Type="http://schemas.openxmlformats.org/officeDocument/2006/relationships/slideLayout" Target="../slideLayouts/slideLayout2.xml"/><Relationship Id="rId1" Type="http://schemas.openxmlformats.org/officeDocument/2006/relationships/video" Target="file:///\\storage\data\teachers\scollins\SRHS\Videos\Ionic%20Bond.wmv" TargetMode="External"/><Relationship Id="rId5" Type="http://schemas.openxmlformats.org/officeDocument/2006/relationships/image" Target="../media/image7.png"/><Relationship Id="rId4" Type="http://schemas.openxmlformats.org/officeDocument/2006/relationships/hyperlink" Target="http://www.youtube.com/watch?v=xTx_DWboEVs" TargetMode="Externa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BIOLOGY</a:t>
            </a:r>
            <a:b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CHEMISTRY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CHAPTER 2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4800" y="152400"/>
            <a:ext cx="8229600" cy="1143000"/>
          </a:xfrm>
        </p:spPr>
        <p:txBody>
          <a:bodyPr/>
          <a:lstStyle/>
          <a:p>
            <a:r>
              <a:rPr lang="en-US" b="1" dirty="0" smtClean="0"/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Covalent Bonds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143000"/>
            <a:ext cx="9144000" cy="2514600"/>
          </a:xfrm>
        </p:spPr>
        <p:txBody>
          <a:bodyPr>
            <a:normAutofit fontScale="92500" lnSpcReduction="1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Bond created when elements share their valence electrons (the outside e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Makes a “molecule”</a:t>
            </a:r>
          </a:p>
          <a:p>
            <a:pPr marL="0" indent="0">
              <a:spcBef>
                <a:spcPts val="0"/>
              </a:spcBef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H</a:t>
            </a:r>
            <a:r>
              <a:rPr lang="en-US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 – water (two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hydrogens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&amp; 1 oxygen)</a:t>
            </a:r>
          </a:p>
          <a:p>
            <a:endParaRPr lang="en-US" b="1" dirty="0"/>
          </a:p>
        </p:txBody>
      </p:sp>
      <p:pic>
        <p:nvPicPr>
          <p:cNvPr id="62466" name="Picture 2" descr="http://media-2.web.britannica.com/eb-media/04/96904-004-C880B85D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00600" y="4038600"/>
            <a:ext cx="4095750" cy="257175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3811012"/>
            <a:ext cx="44196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2-4 – Page 38 – The chemical bond in which electrons are shared between atoms is called a covalent bond.  In a </a:t>
            </a:r>
            <a:r>
              <a:rPr lang="en-US" sz="24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wter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molecule, each hydrogen atom shares </a:t>
            </a:r>
            <a:r>
              <a:rPr lang="en-US" sz="2400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two electrons </a:t>
            </a:r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with the oxygen atom.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THE COVALENT BOND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Covalent Bon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514600" y="2133600"/>
            <a:ext cx="4419600" cy="33147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Water Molecule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600200"/>
            <a:ext cx="8915400" cy="2971799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Formula – H</a:t>
            </a:r>
            <a:r>
              <a:rPr lang="en-US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</a:t>
            </a:r>
          </a:p>
          <a:p>
            <a:pPr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Hydrogen Bonds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holds water molecules together</a:t>
            </a:r>
          </a:p>
          <a:p>
            <a:pPr>
              <a:buNone/>
            </a:pPr>
            <a:endParaRPr lang="en-US" dirty="0"/>
          </a:p>
        </p:txBody>
      </p:sp>
      <p:pic>
        <p:nvPicPr>
          <p:cNvPr id="2050" name="Picture 2" descr="http://www.cartoonstock.com/newscartoons/cartoonists/ama/lowres/aman342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48400" y="2514600"/>
            <a:ext cx="2895600" cy="4092721"/>
          </a:xfrm>
          <a:prstGeom prst="rect">
            <a:avLst/>
          </a:prstGeom>
          <a:noFill/>
        </p:spPr>
      </p:pic>
      <p:pic>
        <p:nvPicPr>
          <p:cNvPr id="2052" name="Picture 4" descr="http://www.marietta.edu/~biol/biomes/physmol.gif"/>
          <p:cNvPicPr>
            <a:picLocks noChangeAspect="1" noChangeArrowheads="1"/>
          </p:cNvPicPr>
          <p:nvPr/>
        </p:nvPicPr>
        <p:blipFill>
          <a:blip r:embed="rId5" cstate="print">
            <a:duotone>
              <a:prstClr val="black"/>
              <a:schemeClr val="accent2">
                <a:tint val="45000"/>
                <a:satMod val="400000"/>
              </a:schemeClr>
            </a:duotone>
            <a:lum bright="85000" contrast="-100000"/>
          </a:blip>
          <a:stretch>
            <a:fillRect/>
          </a:stretch>
        </p:blipFill>
        <p:spPr bwMode="auto">
          <a:xfrm>
            <a:off x="838200" y="3886200"/>
            <a:ext cx="3962400" cy="297180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Solutions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458200" cy="5105400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Solutions – mixture of 2 or more substances where the molecules evenly distributed.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solvent – part of a solution which does the dissolving.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(1)  example:  Water (universal solvent)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b.  solute – particles which are dissolved to make a solution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(1)  example:  Salt</a:t>
            </a:r>
          </a:p>
          <a:p>
            <a:pPr>
              <a:buNone/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1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90600" y="381000"/>
            <a:ext cx="6850217" cy="3603625"/>
          </a:xfrm>
          <a:prstGeom prst="rect">
            <a:avLst/>
          </a:prstGeom>
          <a:noFill/>
        </p:spPr>
      </p:pic>
      <p:sp>
        <p:nvSpPr>
          <p:cNvPr id="5" name="Text Box 6"/>
          <p:cNvSpPr txBox="1">
            <a:spLocks noChangeArrowheads="1"/>
          </p:cNvSpPr>
          <p:nvPr/>
        </p:nvSpPr>
        <p:spPr bwMode="auto">
          <a:xfrm>
            <a:off x="3962400" y="1676400"/>
            <a:ext cx="55496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baseline="30000" dirty="0">
                <a:latin typeface="Times New Roman" pitchFamily="18" charset="0"/>
                <a:cs typeface="Times New Roman" pitchFamily="18" charset="0"/>
              </a:rPr>
              <a:t>+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3"/>
          <p:cNvSpPr txBox="1">
            <a:spLocks noChangeArrowheads="1"/>
          </p:cNvSpPr>
          <p:nvPr/>
        </p:nvSpPr>
        <p:spPr bwMode="auto">
          <a:xfrm>
            <a:off x="533400" y="1371600"/>
            <a:ext cx="46679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30000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 Box 4"/>
          <p:cNvSpPr txBox="1">
            <a:spLocks noChangeArrowheads="1"/>
          </p:cNvSpPr>
          <p:nvPr/>
        </p:nvSpPr>
        <p:spPr bwMode="auto">
          <a:xfrm>
            <a:off x="152400" y="2895600"/>
            <a:ext cx="924919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Water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4267200" y="1143000"/>
            <a:ext cx="5334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Cl</a:t>
            </a:r>
            <a:r>
              <a:rPr lang="en-US" b="1" baseline="30000" dirty="0" smtClean="0">
                <a:latin typeface="Times New Roman" pitchFamily="18" charset="0"/>
                <a:cs typeface="Times New Roman" pitchFamily="18" charset="0"/>
              </a:rPr>
              <a:t>-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3962400" y="2667000"/>
            <a:ext cx="762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</a:t>
            </a:r>
            <a:r>
              <a:rPr lang="en-US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O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72400" y="2133600"/>
            <a:ext cx="685800" cy="3810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Na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52400" y="4572000"/>
            <a:ext cx="86868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 2-9 – Page 42 – When an ionic compound such as sodium chloride (salt) are placed in water, water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molcules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surround and separate the positive (Na</a:t>
            </a:r>
            <a:r>
              <a:rPr lang="en-US" sz="28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&amp; negative (Cl</a:t>
            </a:r>
            <a:r>
              <a:rPr lang="en-US" sz="28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 ions.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Suspensions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534400" cy="4572000"/>
          </a:xfrm>
        </p:spPr>
        <p:txBody>
          <a:bodyPr>
            <a:normAutofit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Suspensions – materials that do not completely dissolve in H</a:t>
            </a:r>
            <a:r>
              <a:rPr lang="en-US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O,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Are so small they don’t settle to the 	bottom.  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Movement of the H</a:t>
            </a:r>
            <a:r>
              <a:rPr lang="en-US" sz="3200" b="1" baseline="-25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</a:t>
            </a: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 keeps these 	particles “suspended”.</a:t>
            </a:r>
          </a:p>
          <a:p>
            <a:pPr lvl="1"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Blood has particles like cells that remain in suspension.</a:t>
            </a:r>
            <a:endParaRPr lang="en-US" sz="3200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  <p:sp>
        <p:nvSpPr>
          <p:cNvPr id="33794" name="AutoShape 2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6" name="AutoShape 4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798" name="AutoShape 6" descr="data:image/jpg;base64,/9j/4AAQSkZJRgABAQAAAQABAAD/2wBDAAkGBwgHBgkIBwgKCgkLDRYPDQwMDRsUFRAWIB0iIiAdHx8kKDQsJCYxJx8fLT0tMTU3Ojo6Iys/RD84QzQ5Ojf/2wBDAQoKCg0MDRoPDxo3JR8lNzc3Nzc3Nzc3Nzc3Nzc3Nzc3Nzc3Nzc3Nzc3Nzc3Nzc3Nzc3Nzc3Nzc3Nzc3Nzc3Nzf/wAARCACsANgDASIAAhEBAxEB/8QAHAABAAIDAQEBAAAAAAAAAAAAAAUGAQQHAwII/8QARBAAAgEDAwEFBgIHBAgHAAAAAQIDAAQRBRIhMQYTIkFRFDJhcYGRB6EVI0JScrHBM4KSlENVYtHS0+HwU1STlaKy8f/EABoBAQADAQEBAAAAAAAAAAAAAAACAwQBBQb/xAAtEQACAgIBAwIFAgcAAAAAAAAAAQIDBBEhBRIxE0EUIlFhsTKBBhUjUnGRof/aAAwDAQACEQMRAD8A7jSlKAUpSgFKUoBSlKAUpSgFKUoDGaxvHqK1tTe5jsZ2sYhNdCNu5QtgM+PCCT5Z61U9H0bW7Z7awupZY7KGSWQyQXJ/WblUgMfCx/Wd4SMAYYDkUBdsimR6iqBp2n9pYU0yEyXkMVtaxRlWPeEyICJN57wZDYABKtgHjBrdtU1a2v8AR9Pa8uZWnt0mvjLJvaJkOTzjGHLFcD90Y86AudK+VIxXzJLHGheR1RB1ZjgD60B98VjNVvU+2ui2JKJO13KOO7thu+56VXrvtlrl423TNOjtI/8AxJvG324A/OoOyKNVeFfZ4Wl9zorEYJJAA86jb7XtIsM+16jaxkfsmQZ+3WuczQ6jfndrOq3EoJ5iV9q/YYFfCWel2o8Fuv1qt3fQ219L/ul/ot8nb/RN+239qn/2khIX7nFSOndp7C9YKpMZPQOMVzubUIIge7RQvoBULc6zsl3IMEdCKgrpGv8AlVTjpb2d4RlYAqQQemK+q5J2e7bzWzLHKd8foT0rp2l38OoQLNCwIPUVfGakeRk4dlD58G9SmaVMyClKUApSlAKUpQClKUApSlAKUpQGMenFYxx5ULVFajrltaytbQBru9AyLaDlh/Eeij4n8642l5Oxi5cIkz1BPHpUJrParRtH3i8vEMyjPcxje/2HT64quax+ltTymqaymmQNx7HYNukPwL9T9MCoWx0Ls5bBjFY384U+KSaTYCftVE70uEehThKXzT3+x7ap+JN/dkpotmttGek0+Gb6AcD65quz3E+oP3mqancXHOSWY7R8AKtBTShgR6XYREcbbiRmY/avp7XSpFBGjW0i/tFQVGfUHNUTtb8s9alU0/pr/GyIsLjTLVPC6tj417T6yrpiE4A6Yr3l0LRrpSVtZ7U/vW83eL/hIBNQ112anO79F3S3GOqEFG+x/pUFNM0Rtqb200/uJNQYktI5+9aE+pjkBvuaidRS7s5Giuo3jZeqOCDUc02eeamlstcl5JS4vi5PP2NaTz5PJrSeb0rxaQk9akkVOxskVuQjZFXv8Pu0zQails7nupOOTXMwSfOt7T52guonRiCG61KL0yq6HqQaZ+okYMqkdCKVF9mbtrzSLeVjltozStaez5ace2TRL0pShwUpVc7TajfWF3bQWkiqb9Gt4CyZCTll2t8cKXbHohoCxZpmqAvanVxePIvcSQ2tpMLiGTwbpYTD3jAgE5zIQB0r1Ha6/ju5kWFJ0Z44oFLAFWaa5UljwCMQgAeuOpNAXulVDVO015b2ujXkK2sQuraaeaG4nXb4Iw+A65B8+Rxjnyrwtu110ssqywK6pMuUc7ZQryiNUVQPEy+Y65460BdqVRLnttd+yssMFmJpLfv45O/JjRTHK4DHHvjujx0wc+VWGLW4YLTT/bGmae6txKBFbySbuBn3FOOtATRr5z8ajf05a4/sr/8A9vuP+CobW9chu2FjA15FGRuunFpcK6R88DwZG7BGfIA1xvSJRi5PSM6xrftAljtZmitIyY5rlPfkbP8AZxep9W8vLnpX5b9LS0kIh/R9kGwBuxvc+uPE7ffFLjVbIQo+xo1QMtrCLeYBVHGQe76+ZI88Dy5ouq63DG0qrd2kt4u5EEveBYfQY7vpzk+ZPWsjUrZfY9ar0qYbZYr3X4rdVa3SK3hOA1xP4Xcn15448uvyqsar2wtl3RxTS3hPh6kIB8x5cDAA+Zqvz2d3qs6SXeo2bbhsVo1k2r8gI8VP3PYSL2aSZLgxEKBtZGQA46YcA4Pyq+FUEuERnkWN6itEJL2pnMTiLT7Zdx95skfUef3FZt+1kyALLZW7K3vhCUyfgcHA6cVB3ZCzNG/g7sbSvxFeCZ9aR58ohkWWVviWzomjdrUkkht7e7ubViuQkrAopHVQx4x6HirXo2tmVR7SEkRyQJoTuXPmMZ4+JBriiQCTlhhPj5/Stu0vLjSpibeQCOXhlcZVx8R5fMVCUYS4LoW29ilNcfU7Zf2tpq8YgvAbiIjEcsQ/WRfEevy5+XkeX9ptFutD1DuZT3sMg3QTKOJF+B9fhVv0LXowrXVizXGnyNtmhkXleMnHxUnHyxjyFWPVdPttesmtZRm2uB3ttc5z3UhHB+R6HHWqUnB6ZoUmnteDih+v1oK2b+xm068ms7lAk0LFXA9a8UGeKmaF9TK5qR0uykuruKNFZmZuFUV86bYS3U8cMMTSSyNtVVGSTXbOwvYiLRkS81ALJfnovURfD4n41ZCGynIyY0x58li7NWL6fpEEEvDhckenwpUrgeVKvXB87JuUm2ZpSlDgqL1TUrezureF7ea4nfLqsEXeMiggF8dceLyyTzgGpSo7UtHtNSkjkuVk3xgqGjlZCVOMqSpGVOBkHjigK5c9stNMLyWVqtwctkMAoZTHK24HngmEjnB6EjpmU0670rXWu4UslYxfqpu+t12sNxyvPluBODjyOOQT6L2W0vumhMMhiLFlQzuVTwuMKM+EYkfgevwFbNholnYXk13bxt38wCMzyM21c52gE8DJzgUBty2lvOqpNBG6oQyhkBCkYwRnp0FYNnAZY5WgjMkZJRzGNyk9SD5E1s0oDUOn2jRtGbSDY7946mJcM/7xGOT8aXVjBdwdzcRhkByoHG0joVI6EeoxW3Q0BCyXMulBhqLGS0AJF3jlB6SAdP4hx6484GTcLMTuFEl8/tE24jhW9wfIKAf7tWHtH49PMH/mJY4j8VZhu/8AjuqmdoV9mS5ltWVVkkEK25J2jnHgPRclmGDx/CeTnvfsbcSPOyn9o9TaG0nvQhk7jaqpu42Z8Kn0Bzn1OTXP7KI3+p5uRw7mWTGMdcnA/KpztjJdSXyW8ckxhSPe0IXGGBOdw656cHpVes5/Zp+8zjIwal26r0jVKyLyY9y+VMltVugJO6iGIxkDpwPIVtT63cXdrBFM5bZEq9PeI9fpioG4ukLliwJPT/rWGuZbcxGK8WToSqjBHwzXcb5OWXZmVCU9m/fWE11HFHGqd7Jliz8FVGKi5rOW0fbMhGeBj3fvX1HfXJuhcO/6wKF58xUu2qQ30IiuFBIGDu4rls5qe9cEKqsfJi9vU/8AhDRziJBuGdteFxM05DBGCg9SMfnXvcoqysF93qKkfYtRmsE7yNxaquckV1RjvuM/fbJOleEe3ZfUJLN2VuYCQXUfzx6j866r2dukeFrByRt3SW4ODuVucY+p4PPPwrkdqGV1kaMpHtARW43D1q+9nrqR/wBE3LzFpYZe5nYkk4Y4GSfgV+3xrPY+7aN9Neodr9j0/EjSRJZW+sbQJd3s84HmRnBHzFUrTrR7iSNY0Z2ZgFVerHoAK692ntRd6DqtgVyRam4ix1DJ/wDlRv4Pdn0ud2t3KeGM7LYY/ax4m/oPrUqeVpkHf6Vcm/YtHYPsdFoNql1dor6jIviPXugf2R/U1csc0HSs1rPEsm7Jd0hSlKEBSlKAUpSgFKUoBSlKAUpSgIrXF3CzPHhuVPP8LD+tU3tRl9HnkVNoN1G2R6bv++Ku2uBVsGlYcQukufQKwJ/LNU/thGbazvd48K7Xxng4YEH+YrLctTTPSwXt9vucn1vUydYlgkwqRKsKTRjLxEDJzn3lyT4T08iOc1y9tLiGcNKVk78kxyoPBJ67f6g8g9RU9c6RuuZpjIR3zs4yM5BORmvGylGn3oin/WwOQXQkgMfJvgw8mHP04qULoyekaMnCyIR7prSZpTdm7yK2FxPhRnpj/f1+laFzplzZmMzRjZKNySKOGFXrTbz2q6juZO7ubZn2u0sQMsYA91h8gcMOvng8VHa9KbpJ3JIi7wd2h4CkngD0OOtaZR1HZV8KnHZWRa54bNensmRnAJFSCRNgFhXvFZzTbu4jd9q7m2jOBWR2vwiUMXXk0LKxC3sXtAfk9GPlXQNS1W2uNKhsNJuYzcoNxG3G71GfP/pVGlu8RhZlAdT4JAOtfEb79rxhg58l6fSu1Wb/AFHowqpra097PtO8aZ0lBHXcp42kc/0qz6BOotZYpI2BLrMHJypGQuPgdwz8fpUasc84SBVkkc43M3U1Z7CxjMVnalGJluF8Tgcru6j5KrVCdilLaNUlGL2XQEmdbdxh7hJIuegyrA/TpU52HsvYOyWk24PItkdsebMNx/M1CNMhv2w24rFJNjHuqAT1+P8ASrdpUfc6baxfuQov2AFSxl5PnM18o26UpWowClKUApSsGgM0qL1PV10+4itxbXFxNLG8oWAJwqYzncwH7QrXtO0+k3KRuLxY1kdUi74hDJuVGBAPPIkQfM4oCcpUJD2n0ee2jmjvYz3iu0abvG20sDgf3Wx64OKT9qNIt7Z55r2NQkaSPHuG9VbbjK/3lz6ZFATdK07LUbO+eVbK6inMLbJRG4bYckYP2I+h9K28/CgM0rGfhTPwoDxvIRc200D+7IhU/IjFcv8AxBupm0jSmkchMNHMxwP1igDn7NXUppVjRndgqjqScYqralZw3BvLTwvHOTcRKwyGPmv+L/7VRkLcTdgW+lap68HG5rq2t7ZjI7GUAbFXp9f91VyW4ee4ZwSM9KvV/pum/pSTZb+yWsalJiq4LHqFC9c4618S9lNFlsfadMvJiVOG34yp9GU8io1Y0ox7j2szMsyNR8IrOn31xZLtgWMA9Sy9ftX3I007o107FQfCANoHyFbdjZmKW4SbajQoWGeQSBnj4mvOxhmvpSq4O49CQB86onbLbiy7Hw04KTZiQBskdK9o9VuLOx9ltUVNzEu/ma1d5juHt2OSpx1zWZw2wbT485UHofhUIylHwOxd2t6NZYhKCr4c5z0rf0fTiZWcqDs6JnH1wa8O9nVMNZOJP3s/0zWxpkF1LexTyA28IIXjktnyqL7pbLvTx62pJ7LLplpdJPFNHEI0LEd4V3AYBJOPPgefFTGg23ezd80h7mGNkRpMAgsQM8eeM1oWc0i2/cRXLTl5RsiTIB44XOB1PJPwFWaCwMNtDbwjvZgcM/QM+OSPl0+Hzrq+WPBVk2rT3xv8G7AveNcSRjBlZbZVx+0xG4fRcD55q6LwMDoKrugWUYKCMAwWhYAge/KfeP05HzJ9KsXSt1EWo7Z8xkz7pn1SlKuM4pSlAKwazSgInU9Ds9Tv7e6voEnEEUkaxSxq6+Mrk4P8P2NRmo9kEvrl5Bf3EMbz9+YlUbQw7sjH/pjrngnp1q00oCoDsTD7S0rXcjB2LOGjBydzFSOcZG7rj9kdOco+xMMRlWO8kAKkoWjBZHJBLZ+a9BjqRnpi30oCB0zs6LP29JLuWSG7BUxJ+rVAdxJXb0J3YyMdM4zmte00uzjufYdQSYz4LRTe0SgTqOp97hh5j6jjpZTyCK1r2zjvITHLuGCGVlOGRh0YHyIoDT/QGmn/AEc3+Zl/4q0ryy0i0uoLeSC6Z5s7ds0xAx6ndxUjp924lNne4FzGuQwGBKv7y/1HkfgRW3NGsnUE5HIodWvcgdV0zRrbT3nupHt4hyZGupOPuxz9qqc3avRbS2jtrMXzvbnMUpUc+oOWyQRwf+gxofiZqEs+tSWak9xZxgqg6biMk/PBqjW6yXE4QMNxPmcAVityJJ9qPp8DpcJUxnbJ886RPa9rlpqN1uhtUj2oF75wRITx1wcEDpznP2rQsp2nux3OUCoVkz0wegP15rVvo4xaI4Ud6rENzwV6g/0q6aPo/tFujadGI2QB2t3wGwR19D/L49a1VZidfjwdyqljSUfYqc9rPdXE11bMpQLgB2wW2+h9TUY80kchjEEok8laMj5da6Zd6PHKQsneQylTllHjZvQq3vdf9xqFvrG7sxve7t5ozwrd73T/AOBs/kaxScZy2y6i+SioRZTbaxkZzLcE4PiOPLHlVxtbbSrC0KyW0tzqkiM6Qkn9WFBPJ8icfmK8rORLmUrHYRzSqPEwUKQPXg/0rxmsdYYq85LQxg7UaQAgDGARnnkA+fT6VpxfSTfezLlxsS4/cirCWO6nLTI5iwWzHtz06E1YyEiVbe3PeS8tHEsfIyOvPT+I+XTFa1lpntEq97LIGXlkjiOSc528DJ+mOnWrdZaPHbQJGytaBz/YgeNvjtGSx/iNV5ThKxupHK7lCH9Q0dG09beECId9dSLgBRtCj0HGccdcfGrNpumXBQwRynvCNr3CjCwr+6n+18fqfIHbstF3Qd2FktoWOZCWzNL82zkD6/apy1gjtolhhQJGowqiuVUae5Hm5Wa58IxZWsNnbR29ugSKMYVRWxWBWa2Hm+fIpSlAKUpQClKUApSlAKUrGaAE4FfJPHGagO2vaA9n9I76MK1zM/dxKx4z5n44Fcvt+2GvW1ybn9Iyyc5ZJQGQjPTHl9KpsvjCWmelh9Lvy63ZDWkdlvbNbqJQWMcindFKvvRt6j88jzBIqHHaVYb1LC7h2XG7YXRgVY4J3Dzx/I8eVbHZnX4Nd06K5j8Dk4kjznaw6j/v1r2bQrM3TzrDGru25mCgFj6mrYtNbMSjGuTjYns5z+JVjLa6qusRITa3KBXfGQrgYw3pkfyIqjq0a5YAY8lI6V+i5rOGa2e3kRXjZdpRhkEVSNR/DvSHdjFZhAT7scjKPsDWS3G7pbR7eF1v0a1XZHevDOUokup3cdnaBi7nqB7o/e+QFdp7O2ETxQxvGCIFCxt0ZMDHBHI49K09K7JQ2GUtLZIQwG4qOW+Z6mrVa2a2lsQgAfb1NXU0qC0YM/PnmWbfCK92psdSttGu5LVo78qNyJNAGlj55KkdSBk9M1xqS9hDurNM8xPKjJJPnnzrt2jtrMcrx6i4cE8EHJByePkK373SVuH7zODjk+dRsxoyey7G6lPDTikn9ziXZ+y1GTV7W7azu4baN8s4Qqzj90cg4NdQsdPW8UynQj3h4725mHP5scVNQaFFG4YgVMQwpEgVBgCpKiKM13ULLpdzIaDSbwjZJdRW0WPctI9p+56fapK0sLezUi3iVS3LN1ZvmepraIzWasUEjJKyUvJ8gc19UpUiApSlAKUpQClKUApSlAKUpQCsGs1jrQHJvxulmFzpccWQqo74HmcgVTbTZN4WcIrRlgx8jjIH34q//jFb7jpdx5AvH/I/0rmqNsJUdK8zK5mz7Xou1iJp/X8lp/DbVGtdalsycLcRiQA+TL6fQn7V2mCTvYwwHWvzp2en7vtXp7espX7giu/6RKXtE9QOtbMd7gj57q8VHJbXuSBqO1PV9P0pN9/dRwg9Ax8R+Q6mqf257cyadcSabpOGnXiabOe7OOgHrXNZrm5u5mnupHeRuS8jbifrUbclQ4RowOizyEp2Ptj+Tpt9+JllE+LOxmmX992CZ+Q61jT/AMTrC4uO5vrOW0RuBLvDqPnjoK5e3n8a1LieCJSJhJx07tgD+YNUQvslI9bI6NhVVN6f+dn6UhaOVFljIZWGVYeYPNew+VUPsRc6lb6RaWq2qv3cYx391tbB5AOI+ozVqFxrH+rrX/On/l1vT2j46SSk0iTrGajfaNZ/1daf50/8uo7tBPqx0mQezrbyGe3RDBdMS26ZAwJCAqNpPIzwT6V04WSsZ5rnsmua1pSNb5RH9omGLyV5BEVEeyMSbcvvDM4OM4GACRipXQ9Wv7/tK0VzMqqkE/eWioR3DLMqpuPmSoJB4yCSOCKAtuazXNLDtFrf6KsnjkN9JDCJH2RMGMns85MMg6k7kQ+R5+VSEvajUUT9TNbzRBpO4uVhO2+YFAI0weD4m5Gc7cjgNgC9edZqndntY1G/1a7edzJsslY2qIU7mXvHBjJPBbAUZ49cYIqNl7W6uLa3aGWylaSPe8jRPGiS7QfZyectkkYHi4xjPFAdCzWaq/ZK6vri81Fb2SZlR8IJOg/WSjj6BfsKtFAKUpQClKUApSlAKxzWaUBV/wAQtKk1Ts7L3CFp7du+RQMlsA5H2/kK4JLceN2B8Oa/UTDIrmPa38Mra+vnvNPuGtO8O6WJU3KSTyV9M+nTrWe6nvez1un9Q+Hg65eDnHZCNrztRbleVgzI30GB+ZFd5sO+GjzG35m7tu7BPBbHhH3xVN7MdkY9FJWAO8jnxyyDkjyA9BXRLO37m3VPh96thDtjox5WR61vej88m5LSMZmYyFju3+9uzzn45zWPbooXD7UcL+y3IJrrHa3sDpmsTteIktvcOcu8DAbz6kEEE/aq5a/hzZQPmZJ7ojymfw/4Vxn61keI297PoI/xBBVpKPJQxPeavcNHZQPPI37MS4Vfn5AVauznY1o7iO81NxNcKQUiT3EPqf3j+VX/AE3s4sSLHHEkUa/sIu0D7VP2mlwwAeEbqvrojDk8jL6pdf8AL4RqaHp5gUOy4NTYoq7eB0rNXnmCsYrNKAximKzSgMYpis1igGKYpmgINAMVmsZ44zQkUBmlYzSgM0pSgFKUoBSlKAV8su4YPSvqlAeYiRTkKK+8VmlAYxmvnu1zkivulAYAx0pis0oBSlKAUpSgFKUoBUdrmprpGnSXjpvVMZGQB9SegqRNa99aW99bPbXcSywyDDo3Q0Iy3rgqsvai5u9J3JGtncXLmCKRvEsDYyXYee1fF5cjHnms2/ai6m0TTZ0hgW/lv00+7STOIpdxWTgHn3cj4MKsSaZapeR3aIVkijaNADhVDEE4HTJ2jnrWhddlNNutQa+drpJXnS4YRXDKjSoMK5UHGcAD6ChyvevmZqXHaK60+6vLG9gt5bpII5bVoWKpM0jmNUO73TuHXJGMnjFfNz2uSLQtP1iKFZIZZMXShuYUVWMh+JQqePQGpGPs1pyagNQcTz3G3BM8zOrHBAJU8ZAZgPQMfWvqLs5p8V694izDfI0pg709zvZdrNs6ZIzn5n1oTPFNeMvaSPTII0eAwuzzhv21CHaB6YcEn4getK+4OzGm2wsltFngWxBWERzMOCwZg3PiBIGc0oD/2Q=="/>
          <p:cNvSpPr>
            <a:spLocks noChangeAspect="1" noChangeArrowheads="1"/>
          </p:cNvSpPr>
          <p:nvPr/>
        </p:nvSpPr>
        <p:spPr bwMode="auto">
          <a:xfrm>
            <a:off x="155575" y="-623888"/>
            <a:ext cx="1628775" cy="13049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33800" name="Picture 8" descr="http://www.pennmedicine.org/health_info/images/1919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9800" y="4408055"/>
            <a:ext cx="3047999" cy="2438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Acids, Bases, and pH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066800"/>
            <a:ext cx="9144000" cy="5486400"/>
          </a:xfrm>
        </p:spPr>
        <p:txBody>
          <a:bodyPr>
            <a:normAutofit fontScale="85000" lnSpcReduction="2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pH Scale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– concentration (how much ) of H+ (hydrogen 	ions) 	present in a solution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 – any substance which releases H+ in water.</a:t>
            </a: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is 0 – 6.9 on the pH scale.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Bases – any substance which release OH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(hydroxide ions) in water.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 is 7.1 – 13.0 on pH scale.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Neutral – any substance with a pH of 7.0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Buffers – substances which are used to keep a steady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6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762000"/>
            <a:ext cx="2860675" cy="4826000"/>
          </a:xfrm>
          <a:prstGeom prst="rect">
            <a:avLst/>
          </a:prstGeom>
          <a:noFill/>
        </p:spPr>
      </p:pic>
      <p:sp>
        <p:nvSpPr>
          <p:cNvPr id="40966" name="AutoShape 6"/>
          <p:cNvSpPr>
            <a:spLocks/>
          </p:cNvSpPr>
          <p:nvPr/>
        </p:nvSpPr>
        <p:spPr bwMode="auto">
          <a:xfrm>
            <a:off x="5715000" y="1143000"/>
            <a:ext cx="109537" cy="1943100"/>
          </a:xfrm>
          <a:prstGeom prst="leftBrace">
            <a:avLst>
              <a:gd name="adj1" fmla="val 147827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0967" name="AutoShape 7"/>
          <p:cNvSpPr>
            <a:spLocks/>
          </p:cNvSpPr>
          <p:nvPr/>
        </p:nvSpPr>
        <p:spPr bwMode="auto">
          <a:xfrm>
            <a:off x="5715000" y="3276600"/>
            <a:ext cx="112712" cy="2057400"/>
          </a:xfrm>
          <a:prstGeom prst="leftBrace">
            <a:avLst>
              <a:gd name="adj1" fmla="val 469572"/>
              <a:gd name="adj2" fmla="val 50000"/>
            </a:avLst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1676400" y="1447800"/>
            <a:ext cx="23622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Increasing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basicity</a:t>
            </a: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Bases have pH of 7.1 - 14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52600" y="29718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  <a:spcAft>
                <a:spcPts val="1000"/>
              </a:spcAft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Neutral pH = 7.0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1676400" y="3886200"/>
            <a:ext cx="2286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Increasing Acidity </a:t>
            </a:r>
          </a:p>
          <a:p>
            <a:pPr lvl="0" fontAlgn="base">
              <a:spcBef>
                <a:spcPct val="0"/>
              </a:spcBef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lvl="0" fontAlgn="base">
              <a:spcBef>
                <a:spcPct val="0"/>
              </a:spcBef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Acids have a pH of 0-6.9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14" name="Straight Arrow Connector 13"/>
          <p:cNvCxnSpPr/>
          <p:nvPr/>
        </p:nvCxnSpPr>
        <p:spPr>
          <a:xfrm>
            <a:off x="3733800" y="2057400"/>
            <a:ext cx="1905000" cy="1588"/>
          </a:xfrm>
          <a:prstGeom prst="straightConnector1">
            <a:avLst/>
          </a:prstGeom>
          <a:ln w="28575" cmpd="sng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/>
          <p:cNvCxnSpPr/>
          <p:nvPr/>
        </p:nvCxnSpPr>
        <p:spPr>
          <a:xfrm>
            <a:off x="3581400" y="3200400"/>
            <a:ext cx="2743200" cy="1588"/>
          </a:xfrm>
          <a:prstGeom prst="straightConnector1">
            <a:avLst/>
          </a:prstGeom>
          <a:ln w="31750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/>
          <p:cNvCxnSpPr/>
          <p:nvPr/>
        </p:nvCxnSpPr>
        <p:spPr>
          <a:xfrm>
            <a:off x="3733800" y="4267200"/>
            <a:ext cx="1905000" cy="1588"/>
          </a:xfrm>
          <a:prstGeom prst="straightConnector1">
            <a:avLst/>
          </a:prstGeom>
          <a:ln w="28575">
            <a:solidFill>
              <a:srgbClr val="FFC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TextBox 25"/>
          <p:cNvSpPr txBox="1"/>
          <p:nvPr/>
        </p:nvSpPr>
        <p:spPr>
          <a:xfrm>
            <a:off x="914400" y="228600"/>
            <a:ext cx="4648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pH SCALE</a:t>
            </a:r>
            <a:endParaRPr lang="en-US" sz="3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7" name="TextBox 26"/>
          <p:cNvSpPr txBox="1"/>
          <p:nvPr/>
        </p:nvSpPr>
        <p:spPr>
          <a:xfrm>
            <a:off x="0" y="5657671"/>
            <a:ext cx="8458200" cy="11079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2-10- PAGE 43 – The concentration of H</a:t>
            </a:r>
            <a:r>
              <a:rPr lang="en-US" sz="2200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sz="2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ions determines whether solutions are acidic or basic.  The most acidic on this pH scale is stomach acid &amp; the most basic on this scale is oven cleaner</a:t>
            </a:r>
          </a:p>
        </p:txBody>
      </p:sp>
      <p:sp>
        <p:nvSpPr>
          <p:cNvPr id="28" name="Text Box 3"/>
          <p:cNvSpPr txBox="1">
            <a:spLocks noChangeArrowheads="1"/>
          </p:cNvSpPr>
          <p:nvPr/>
        </p:nvSpPr>
        <p:spPr bwMode="auto">
          <a:xfrm>
            <a:off x="7010400" y="9144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Oven cleaner</a:t>
            </a:r>
          </a:p>
        </p:txBody>
      </p:sp>
      <p:sp>
        <p:nvSpPr>
          <p:cNvPr id="29" name="Text Box 4"/>
          <p:cNvSpPr txBox="1">
            <a:spLocks noChangeArrowheads="1"/>
          </p:cNvSpPr>
          <p:nvPr/>
        </p:nvSpPr>
        <p:spPr bwMode="auto">
          <a:xfrm>
            <a:off x="7010400" y="1219200"/>
            <a:ext cx="7270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Bleach</a:t>
            </a:r>
          </a:p>
        </p:txBody>
      </p:sp>
      <p:sp>
        <p:nvSpPr>
          <p:cNvPr id="30" name="Text Box 5"/>
          <p:cNvSpPr txBox="1">
            <a:spLocks noChangeArrowheads="1"/>
          </p:cNvSpPr>
          <p:nvPr/>
        </p:nvSpPr>
        <p:spPr bwMode="auto">
          <a:xfrm>
            <a:off x="7010400" y="1600200"/>
            <a:ext cx="15938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Ammonia solution</a:t>
            </a:r>
          </a:p>
        </p:txBody>
      </p:sp>
      <p:sp>
        <p:nvSpPr>
          <p:cNvPr id="31" name="Text Box 6"/>
          <p:cNvSpPr txBox="1">
            <a:spLocks noChangeArrowheads="1"/>
          </p:cNvSpPr>
          <p:nvPr/>
        </p:nvSpPr>
        <p:spPr bwMode="auto">
          <a:xfrm>
            <a:off x="7010400" y="2057400"/>
            <a:ext cx="5984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Soap</a:t>
            </a:r>
          </a:p>
        </p:txBody>
      </p:sp>
      <p:sp>
        <p:nvSpPr>
          <p:cNvPr id="32" name="Text Box 7"/>
          <p:cNvSpPr txBox="1">
            <a:spLocks noChangeArrowheads="1"/>
          </p:cNvSpPr>
          <p:nvPr/>
        </p:nvSpPr>
        <p:spPr bwMode="auto">
          <a:xfrm>
            <a:off x="7010400" y="2514600"/>
            <a:ext cx="9826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Sea water</a:t>
            </a:r>
          </a:p>
        </p:txBody>
      </p:sp>
      <p:sp>
        <p:nvSpPr>
          <p:cNvPr id="33" name="Text Box 8"/>
          <p:cNvSpPr txBox="1">
            <a:spLocks noChangeArrowheads="1"/>
          </p:cNvSpPr>
          <p:nvPr/>
        </p:nvSpPr>
        <p:spPr bwMode="auto">
          <a:xfrm>
            <a:off x="7010400" y="2895600"/>
            <a:ext cx="123825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Human blood</a:t>
            </a:r>
          </a:p>
        </p:txBody>
      </p:sp>
      <p:sp>
        <p:nvSpPr>
          <p:cNvPr id="34" name="Text Box 9"/>
          <p:cNvSpPr txBox="1">
            <a:spLocks noChangeArrowheads="1"/>
          </p:cNvSpPr>
          <p:nvPr/>
        </p:nvSpPr>
        <p:spPr bwMode="auto">
          <a:xfrm>
            <a:off x="7010400" y="3048000"/>
            <a:ext cx="10414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Pure water</a:t>
            </a:r>
          </a:p>
        </p:txBody>
      </p:sp>
      <p:sp>
        <p:nvSpPr>
          <p:cNvPr id="35" name="Text Box 10"/>
          <p:cNvSpPr txBox="1">
            <a:spLocks noChangeArrowheads="1"/>
          </p:cNvSpPr>
          <p:nvPr/>
        </p:nvSpPr>
        <p:spPr bwMode="auto">
          <a:xfrm>
            <a:off x="7010400" y="3200400"/>
            <a:ext cx="50006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Milk</a:t>
            </a:r>
          </a:p>
        </p:txBody>
      </p:sp>
      <p:sp>
        <p:nvSpPr>
          <p:cNvPr id="36" name="Text Box 11"/>
          <p:cNvSpPr txBox="1">
            <a:spLocks noChangeArrowheads="1"/>
          </p:cNvSpPr>
          <p:nvPr/>
        </p:nvSpPr>
        <p:spPr bwMode="auto">
          <a:xfrm>
            <a:off x="7010400" y="3352800"/>
            <a:ext cx="755650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Normal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rainfall</a:t>
            </a:r>
          </a:p>
        </p:txBody>
      </p:sp>
      <p:sp>
        <p:nvSpPr>
          <p:cNvPr id="37" name="Text Box 12"/>
          <p:cNvSpPr txBox="1">
            <a:spLocks noChangeArrowheads="1"/>
          </p:cNvSpPr>
          <p:nvPr/>
        </p:nvSpPr>
        <p:spPr bwMode="auto">
          <a:xfrm>
            <a:off x="7010400" y="3810000"/>
            <a:ext cx="874713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Acid rain</a:t>
            </a:r>
          </a:p>
        </p:txBody>
      </p:sp>
      <p:sp>
        <p:nvSpPr>
          <p:cNvPr id="38" name="Text Box 13"/>
          <p:cNvSpPr txBox="1">
            <a:spLocks noChangeArrowheads="1"/>
          </p:cNvSpPr>
          <p:nvPr/>
        </p:nvSpPr>
        <p:spPr bwMode="auto">
          <a:xfrm>
            <a:off x="7010400" y="4038600"/>
            <a:ext cx="784225" cy="431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pPr>
              <a:lnSpc>
                <a:spcPct val="80000"/>
              </a:lnSpc>
            </a:pPr>
            <a:r>
              <a:rPr lang="en-US" sz="1400" dirty="0"/>
              <a:t>Tomato</a:t>
            </a:r>
          </a:p>
          <a:p>
            <a:pPr>
              <a:lnSpc>
                <a:spcPct val="80000"/>
              </a:lnSpc>
            </a:pPr>
            <a:r>
              <a:rPr lang="en-US" sz="1400" dirty="0"/>
              <a:t>juice</a:t>
            </a:r>
          </a:p>
        </p:txBody>
      </p:sp>
      <p:sp>
        <p:nvSpPr>
          <p:cNvPr id="39" name="Text Box 14"/>
          <p:cNvSpPr txBox="1">
            <a:spLocks noChangeArrowheads="1"/>
          </p:cNvSpPr>
          <p:nvPr/>
        </p:nvSpPr>
        <p:spPr bwMode="auto">
          <a:xfrm>
            <a:off x="7010400" y="4495800"/>
            <a:ext cx="11398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Lemon juice</a:t>
            </a:r>
          </a:p>
        </p:txBody>
      </p:sp>
      <p:sp>
        <p:nvSpPr>
          <p:cNvPr id="40" name="Text Box 15"/>
          <p:cNvSpPr txBox="1">
            <a:spLocks noChangeArrowheads="1"/>
          </p:cNvSpPr>
          <p:nvPr/>
        </p:nvSpPr>
        <p:spPr bwMode="auto">
          <a:xfrm>
            <a:off x="7010400" y="4800600"/>
            <a:ext cx="12588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dirty="0"/>
              <a:t>Stomach acid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2"/>
              </a:rPr>
              <a:t>ADHESION &amp; COHESION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ADHESION – The attraction between DIFFERENT substances.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ex. – water and glass – this forms the 	meniscus</a:t>
            </a:r>
          </a:p>
          <a:p>
            <a:pPr marL="0" indent="0"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COHESION – The attraction between the same substances.</a:t>
            </a:r>
          </a:p>
          <a:p>
            <a:pPr marL="0" indent="0">
              <a:buNone/>
            </a:pP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ex. – water molecules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0190371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2362200"/>
            <a:ext cx="8229600" cy="1981199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en-US" sz="4400" b="1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BIOLOGY</a:t>
            </a:r>
            <a:endParaRPr lang="en-US" sz="4400" b="1" dirty="0" smtClean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buNone/>
            </a:pPr>
            <a:r>
              <a:rPr lang="en-US" sz="44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CHEMISTRY OF CARBON</a:t>
            </a:r>
          </a:p>
          <a:p>
            <a:pPr marL="0" indent="0" algn="ctr">
              <a:buNone/>
            </a:pPr>
            <a:r>
              <a:rPr lang="en-US" sz="2000" b="1" dirty="0" smtClean="0">
                <a:solidFill>
                  <a:srgbClr val="FFC000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SECTIONS 2. 3 &amp; 2.4</a:t>
            </a:r>
            <a:endParaRPr lang="en-US" sz="2000" b="1" dirty="0">
              <a:solidFill>
                <a:srgbClr val="FFC000"/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404894682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NATURE OF MATTER</a:t>
            </a:r>
            <a:b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066800"/>
            <a:ext cx="8610600" cy="3505199"/>
          </a:xfrm>
        </p:spPr>
        <p:txBody>
          <a:bodyPr>
            <a:normAutofit fontScale="92500"/>
          </a:bodyPr>
          <a:lstStyle/>
          <a:p>
            <a:pPr marL="514350" indent="-514350">
              <a:buAutoNum type="arabicPeriod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Basic </a:t>
            </a: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building blocks of matter.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2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Cannot </a:t>
            </a:r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be broken down into simpler substances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3 </a:t>
            </a:r>
            <a:r>
              <a:rPr lang="en-US" b="1" dirty="0" smtClean="0">
                <a:solidFill>
                  <a:srgbClr val="FFC000"/>
                </a:solidFill>
                <a:latin typeface="Georgia" pitchFamily="18" charset="0"/>
              </a:rPr>
              <a:t>.  3 p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articles make up atoms: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FFFF"/>
                </a:solidFill>
                <a:latin typeface="Times New Roman" pitchFamily="18" charset="0"/>
                <a:cs typeface="Times New Roman" pitchFamily="18" charset="0"/>
              </a:rPr>
              <a:t>	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a.  Protons– positively charged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b.  Electrons- negatively charged</a:t>
            </a:r>
          </a:p>
          <a:p>
            <a:pPr>
              <a:buNone/>
              <a:defRPr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c.  Neutrons– neutrally charged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http://t3.gstatic.com/images?q=tbn:WwmPTFhBUnffcM:http://www.csmate.colostate.edu/cltw/cohortpages/viney_off/atom.jpg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971800" y="4419600"/>
            <a:ext cx="3619500" cy="22558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Chemistry of Carbon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838200"/>
            <a:ext cx="8686800" cy="5334000"/>
          </a:xfrm>
        </p:spPr>
        <p:txBody>
          <a:bodyPr>
            <a:normAutofit lnSpcReduction="10000"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Macromolecules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“giant molecules”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Made by putting many molecules 	together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Monomer – small molecules like 	glucose 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	a.  Put together to make long chains of  			molecules (polymer) 	like 					carbohydrates.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Carbohydrate is a polymer of glucose.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0178" name="Picture 2" descr="http://www.biology.iupui.edu/biocourses/n100h/images/glucose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" y="3505200"/>
            <a:ext cx="2085975" cy="2400301"/>
          </a:xfrm>
          <a:prstGeom prst="rect">
            <a:avLst/>
          </a:prstGeom>
          <a:noFill/>
        </p:spPr>
      </p:pic>
      <p:pic>
        <p:nvPicPr>
          <p:cNvPr id="50180" name="Picture 4" descr="http://www.columbia.edu/cu/biology/courses/c2005/purves6/figure03-14a-2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2590800"/>
            <a:ext cx="6019800" cy="3638550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533400" y="2743200"/>
            <a:ext cx="17526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Glucose is a monomer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819400" y="1905000"/>
            <a:ext cx="5867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Starch is a polymer of glucose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524000" y="381000"/>
            <a:ext cx="6096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400" b="1" dirty="0" smtClean="0">
                <a:solidFill>
                  <a:srgbClr val="FFC000"/>
                </a:solidFill>
              </a:rPr>
              <a:t>MONOMER &amp; POLYMER</a:t>
            </a:r>
            <a:endParaRPr lang="en-US" sz="4400" b="1" dirty="0">
              <a:solidFill>
                <a:srgbClr val="FFC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ORGANIC CHEMISTRY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914400"/>
            <a:ext cx="8839200" cy="4525963"/>
          </a:xfrm>
        </p:spPr>
        <p:txBody>
          <a:bodyPr>
            <a:normAutofit/>
          </a:bodyPr>
          <a:lstStyle/>
          <a:p>
            <a:pPr marL="0" indent="0">
              <a:lnSpc>
                <a:spcPct val="11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Organic Molecules – Carbon containing molecules.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4 types of Organic compounds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Carbohydrates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Lipids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Nucleic Acids</a:t>
            </a:r>
          </a:p>
          <a:p>
            <a:pPr marL="0" indent="0">
              <a:lnSpc>
                <a:spcPct val="11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Proteins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Carbohydrates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143000"/>
            <a:ext cx="8229600" cy="4983163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carbon, hydrogen &amp; oxygen atoms.  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Main source of energy for many living organisms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Example:  starch</a:t>
            </a:r>
          </a:p>
          <a:p>
            <a:endParaRPr lang="en-US" dirty="0"/>
          </a:p>
        </p:txBody>
      </p:sp>
      <p:pic>
        <p:nvPicPr>
          <p:cNvPr id="43012" name="Picture 4" descr="http://bioweb.wku.edu/courses/biol115/wyatt/biochem/Carbos/Carb_poly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876800" y="3124200"/>
            <a:ext cx="3543300" cy="35433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59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914400" y="381000"/>
            <a:ext cx="6883400" cy="4403725"/>
          </a:xfrm>
          <a:prstGeom prst="rect">
            <a:avLst/>
          </a:prstGeom>
          <a:noFill/>
        </p:spPr>
      </p:pic>
      <p:sp>
        <p:nvSpPr>
          <p:cNvPr id="5" name="Text Box 3"/>
          <p:cNvSpPr txBox="1">
            <a:spLocks noChangeArrowheads="1"/>
          </p:cNvSpPr>
          <p:nvPr/>
        </p:nvSpPr>
        <p:spPr bwMode="auto">
          <a:xfrm>
            <a:off x="3124200" y="457200"/>
            <a:ext cx="834524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Starch</a:t>
            </a:r>
          </a:p>
        </p:txBody>
      </p:sp>
      <p:sp>
        <p:nvSpPr>
          <p:cNvPr id="6" name="TextBox 5"/>
          <p:cNvSpPr txBox="1"/>
          <p:nvPr/>
        </p:nvSpPr>
        <p:spPr>
          <a:xfrm>
            <a:off x="457200" y="5029200"/>
            <a:ext cx="777240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Figure 2-13:  Page 45 – Starches &amp; sugars are examples of carbohydrates that are used by living things as a source of energy.  Starch is a polymer of the monomer glucose.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Lipids (fats)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762000"/>
            <a:ext cx="8229600" cy="4525963"/>
          </a:xfrm>
        </p:spPr>
        <p:txBody>
          <a:bodyPr/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carbon &amp; hydrogen atoms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Stored by cells for future energy needs.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Important for cushioning organs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Important part of the cell membrane</a:t>
            </a:r>
          </a:p>
          <a:p>
            <a:pPr marL="0" indent="0">
              <a:spcBef>
                <a:spcPts val="0"/>
              </a:spcBef>
              <a:buNone/>
            </a:pP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4274" name="Picture 2" descr="http://health.foogle.biz/cholesterol/cholesterol_foods_fats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86400" y="4211216"/>
            <a:ext cx="3505200" cy="264678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6322" name="Picture 2" descr="http://www.hobart.k12.in.us/jkousen/Biology/dhslip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81000" y="609600"/>
            <a:ext cx="8248300" cy="32004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066800" y="4648200"/>
            <a:ext cx="67818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1-14 – Page 46 - Lipids are used to store energy.  Lipid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moleucles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are made up of fatty acids &amp; glycerol.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0066">
            <a:alpha val="62000"/>
          </a:srgb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Nucleic Acids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91862"/>
            <a:ext cx="8991600" cy="4525963"/>
          </a:xfrm>
        </p:spPr>
        <p:txBody>
          <a:bodyPr>
            <a:normAutofit fontScale="85000" lnSpcReduction="20000"/>
          </a:bodyPr>
          <a:lstStyle/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Contain hydrogen, oxygen, nitrogen, carbon &amp; phosphorus.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DNA – deoxyribonucleic acid – contains the genetic information.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RNA – ribonucleic acid – contains the “code” to make proteins &amp; enzymes.</a:t>
            </a: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Parts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sugar (ribose in RNA &amp; deoxyribose in DNA)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nitrogen base</a:t>
            </a:r>
          </a:p>
          <a:p>
            <a:pPr marL="400050" lvl="1" indent="0">
              <a:spcBef>
                <a:spcPts val="0"/>
              </a:spcBef>
              <a:buBlip>
                <a:blip r:embed="rId3"/>
              </a:buBlip>
            </a:pPr>
            <a:r>
              <a:rPr lang="en-US" sz="32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phosphate backbone</a:t>
            </a:r>
          </a:p>
          <a:p>
            <a:endParaRPr lang="en-US" dirty="0"/>
          </a:p>
        </p:txBody>
      </p:sp>
      <p:pic>
        <p:nvPicPr>
          <p:cNvPr id="5" name="Picture 4" descr="DAN &amp; RNA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38800" y="4572000"/>
            <a:ext cx="2008308" cy="2286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Proteins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762000"/>
            <a:ext cx="8763000" cy="4525963"/>
          </a:xfrm>
        </p:spPr>
        <p:txBody>
          <a:bodyPr>
            <a:normAutofit fontScale="85000" lnSpcReduction="10000"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Made up of amino acids “polymers of amino acids”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20 amino acids.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also called </a:t>
            </a:r>
            <a:r>
              <a:rPr lang="en-US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polypepetides</a:t>
            </a: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Contain carbon, hydrogen, nitrogen &amp; 			oxygen.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4 Functions of proteins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1.  Control the rate of reactions – done by enzymes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2.  Form bones &amp; muscle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3.  Form the immune system 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4.  Transports substances into and out of cells.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0418" name="Picture 2" descr="http://t1.gstatic.com/images?q=tbn:VtQ9PTodbZM9ZM:http://2.bp.blogspot.com/_H3VvAQred7I/SSRk2fhaW7I/AAAAAAAAAIo/DjM8eZCn8Tw/s400/Protein+Structure.jpg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" y="5105400"/>
            <a:ext cx="1752600" cy="1752600"/>
          </a:xfrm>
          <a:prstGeom prst="rect">
            <a:avLst/>
          </a:prstGeom>
          <a:noFill/>
        </p:spPr>
      </p:pic>
      <p:pic>
        <p:nvPicPr>
          <p:cNvPr id="60420" name="Picture 4" descr="http://lectures.molgen.mpg.de/ProteinStructure/Levels/quaternary.gif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207820" y="5181600"/>
            <a:ext cx="1936180" cy="1676400"/>
          </a:xfrm>
          <a:prstGeom prst="rect">
            <a:avLst/>
          </a:prstGeom>
          <a:noFill/>
        </p:spPr>
      </p:pic>
      <p:pic>
        <p:nvPicPr>
          <p:cNvPr id="60422" name="Picture 6" descr="http://t0.gstatic.com/images?q=tbn:ANd9GcRJz2q8Jpr7Rk0TQ9p-F3D7f8tJq93JoAfTPqgR7A8nzXFtILM&amp;t=1&amp;h=167&amp;w=223&amp;usg=__9Cisot-bNXKNZs-uiKRWHSQsXaY=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3352800" y="5191343"/>
            <a:ext cx="2226452" cy="166665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AMINO ACIDS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32714" y="914400"/>
            <a:ext cx="9011286" cy="2819400"/>
          </a:xfrm>
          <a:prstGeom prst="rect">
            <a:avLst/>
          </a:prstGeom>
          <a:noFill/>
        </p:spPr>
      </p:pic>
      <p:sp>
        <p:nvSpPr>
          <p:cNvPr id="5" name="Text Box 12"/>
          <p:cNvSpPr txBox="1">
            <a:spLocks noChangeArrowheads="1"/>
          </p:cNvSpPr>
          <p:nvPr/>
        </p:nvSpPr>
        <p:spPr bwMode="auto">
          <a:xfrm>
            <a:off x="0" y="2667000"/>
            <a:ext cx="133508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50000"/>
              </a:spcBef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Amino group</a:t>
            </a:r>
          </a:p>
        </p:txBody>
      </p:sp>
      <p:sp>
        <p:nvSpPr>
          <p:cNvPr id="6" name="Text Box 13"/>
          <p:cNvSpPr txBox="1">
            <a:spLocks noChangeArrowheads="1"/>
          </p:cNvSpPr>
          <p:nvPr/>
        </p:nvSpPr>
        <p:spPr bwMode="auto">
          <a:xfrm>
            <a:off x="1600200" y="2667000"/>
            <a:ext cx="143827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Carboxyl group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810000" y="3810000"/>
            <a:ext cx="17526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Alanine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7239000" y="3810000"/>
            <a:ext cx="1600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Serine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52400" y="3733800"/>
            <a:ext cx="23622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General Structure</a:t>
            </a:r>
            <a:endParaRPr lang="en-US" sz="20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52400" y="4267200"/>
            <a:ext cx="8763000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2-16 – Page 47 – Amino acids are the monomers of proteins.  All amino acids have an amino group at one end and a carboxyl group at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8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eother</a:t>
            </a:r>
            <a:r>
              <a:rPr lang="en-US" sz="28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end.  What makes one amino acid different from the other is the “R-group” section of the molecule.</a:t>
            </a:r>
            <a:endParaRPr lang="en-US" sz="28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ELEMENTS AND ISOTOPES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143001"/>
            <a:ext cx="8763000" cy="426720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1.	Isotopes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Elements which differ in the number of neutrons in the nucleus.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2.	Radioactive Isotopes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Unstable &amp; the nucleus breaks down at a steady rate and releases “radioactivity”.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AutoNum type="arabicPeriod" startAt="3"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Compounds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514350" indent="-514350">
              <a:buNone/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 Formed by the combining of two or more elements.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 fontScale="90000"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Reactions and Enzymes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838200"/>
            <a:ext cx="8229600" cy="5638799"/>
          </a:xfrm>
        </p:spPr>
        <p:txBody>
          <a:bodyPr>
            <a:noAutofit/>
          </a:bodyPr>
          <a:lstStyle/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Reactions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Change one set of chemicals into another.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Involves the breaking of bonds and the formation of 	new bonds.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None/>
            </a:pPr>
            <a:endParaRPr lang="en-US" sz="25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Energy in Reactions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Activation Energy - Energy needed to start a reaction</a:t>
            </a: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sz="2500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457200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Proteins</a:t>
            </a:r>
          </a:p>
          <a:p>
            <a:pPr marL="857250" lvl="1" indent="-45720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sz="25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Catalysts for reactions – Speed up reactions in cells.</a:t>
            </a:r>
            <a:endParaRPr lang="en-US" sz="25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ENERGY IN REACTIONS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8600" y="1219200"/>
            <a:ext cx="8693150" cy="2989263"/>
          </a:xfrm>
          <a:prstGeom prst="rect">
            <a:avLst/>
          </a:prstGeom>
          <a:noFill/>
        </p:spPr>
      </p:pic>
      <p:sp>
        <p:nvSpPr>
          <p:cNvPr id="5" name="Text Box 5"/>
          <p:cNvSpPr txBox="1">
            <a:spLocks noChangeArrowheads="1"/>
          </p:cNvSpPr>
          <p:nvPr/>
        </p:nvSpPr>
        <p:spPr bwMode="auto">
          <a:xfrm>
            <a:off x="2438400" y="2286000"/>
            <a:ext cx="8690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 Box 7"/>
          <p:cNvSpPr txBox="1">
            <a:spLocks noChangeArrowheads="1"/>
          </p:cNvSpPr>
          <p:nvPr/>
        </p:nvSpPr>
        <p:spPr bwMode="auto">
          <a:xfrm>
            <a:off x="2057400" y="2743200"/>
            <a:ext cx="1544638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Activation energy</a:t>
            </a:r>
          </a:p>
        </p:txBody>
      </p:sp>
      <p:sp>
        <p:nvSpPr>
          <p:cNvPr id="7" name="Text Box 9"/>
          <p:cNvSpPr txBox="1">
            <a:spLocks noChangeArrowheads="1"/>
          </p:cNvSpPr>
          <p:nvPr/>
        </p:nvSpPr>
        <p:spPr bwMode="auto">
          <a:xfrm>
            <a:off x="838200" y="3352800"/>
            <a:ext cx="942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7620000" y="2362200"/>
            <a:ext cx="1026243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Activation </a:t>
            </a:r>
          </a:p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energy</a:t>
            </a:r>
          </a:p>
        </p:txBody>
      </p:sp>
      <p:sp>
        <p:nvSpPr>
          <p:cNvPr id="9" name="Text Box 6"/>
          <p:cNvSpPr txBox="1">
            <a:spLocks noChangeArrowheads="1"/>
          </p:cNvSpPr>
          <p:nvPr/>
        </p:nvSpPr>
        <p:spPr bwMode="auto">
          <a:xfrm>
            <a:off x="7391400" y="3505200"/>
            <a:ext cx="869084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0"/>
          <p:cNvSpPr txBox="1">
            <a:spLocks noChangeArrowheads="1"/>
          </p:cNvSpPr>
          <p:nvPr/>
        </p:nvSpPr>
        <p:spPr bwMode="auto">
          <a:xfrm>
            <a:off x="5715000" y="3048000"/>
            <a:ext cx="942887" cy="3077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4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381000" y="4724400"/>
            <a:ext cx="838200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4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2-19 – Page 50 – Chemical reactions that release energy often occur spontaneously.  Chemical Reactions that absorb energy will occur only with a source of energy.</a:t>
            </a:r>
            <a:endParaRPr lang="en-US" sz="24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Reaction of Sodium </a:t>
            </a:r>
            <a:r>
              <a:rPr lang="en-US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&amp; Chlorine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Reaction of Sodium  Chlorine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667000" y="2209800"/>
            <a:ext cx="4572000" cy="3429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 Action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143000"/>
            <a:ext cx="8686800" cy="5257800"/>
          </a:xfrm>
        </p:spPr>
        <p:txBody>
          <a:bodyPr>
            <a:normAutofit/>
          </a:bodyPr>
          <a:lstStyle/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Enzyme-Substrate Complex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a. When an enzyme binds to the substance 	(substrate) it needs to break down.</a:t>
            </a: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endParaRPr lang="en-US" b="1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pPr marL="0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Regulation of Enzyme Activity</a:t>
            </a:r>
          </a:p>
          <a:p>
            <a:pPr marL="400050" lvl="1" indent="0">
              <a:lnSpc>
                <a:spcPct val="120000"/>
              </a:lnSpc>
              <a:spcBef>
                <a:spcPts val="0"/>
              </a:spcBef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 Temperature, amount of substrate available, pH  and amount of </a:t>
            </a:r>
            <a:r>
              <a:rPr lang="en-US" b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 all affect 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the rate of the reaction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Enzyme Action</a:t>
            </a:r>
            <a:endParaRPr lang="en-US" dirty="0"/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981200" y="914400"/>
            <a:ext cx="5222875" cy="3983038"/>
          </a:xfrm>
          <a:prstGeom prst="rect">
            <a:avLst/>
          </a:prstGeom>
          <a:noFill/>
        </p:spPr>
      </p:pic>
      <p:sp>
        <p:nvSpPr>
          <p:cNvPr id="5" name="Text Box 7"/>
          <p:cNvSpPr txBox="1">
            <a:spLocks noChangeArrowheads="1"/>
          </p:cNvSpPr>
          <p:nvPr/>
        </p:nvSpPr>
        <p:spPr bwMode="auto">
          <a:xfrm>
            <a:off x="2209800" y="1143000"/>
            <a:ext cx="176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Reaction pathway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without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 Box 8"/>
          <p:cNvSpPr txBox="1">
            <a:spLocks noChangeArrowheads="1"/>
          </p:cNvSpPr>
          <p:nvPr/>
        </p:nvSpPr>
        <p:spPr bwMode="auto">
          <a:xfrm>
            <a:off x="4572000" y="1219200"/>
            <a:ext cx="1741488" cy="581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Activation energy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without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 Box 9"/>
          <p:cNvSpPr txBox="1">
            <a:spLocks noChangeArrowheads="1"/>
          </p:cNvSpPr>
          <p:nvPr/>
        </p:nvSpPr>
        <p:spPr bwMode="auto">
          <a:xfrm>
            <a:off x="5791200" y="2819400"/>
            <a:ext cx="1377950" cy="825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Activation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energy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 Box 12"/>
          <p:cNvSpPr txBox="1">
            <a:spLocks noChangeArrowheads="1"/>
          </p:cNvSpPr>
          <p:nvPr/>
        </p:nvSpPr>
        <p:spPr bwMode="auto">
          <a:xfrm>
            <a:off x="6105525" y="4645025"/>
            <a:ext cx="968022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Products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1" name="Text Box 11"/>
          <p:cNvSpPr txBox="1">
            <a:spLocks noChangeArrowheads="1"/>
          </p:cNvSpPr>
          <p:nvPr/>
        </p:nvSpPr>
        <p:spPr bwMode="auto">
          <a:xfrm>
            <a:off x="2286000" y="2819400"/>
            <a:ext cx="1051891" cy="3385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Reactants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2" name="Text Box 10"/>
          <p:cNvSpPr txBox="1">
            <a:spLocks noChangeArrowheads="1"/>
          </p:cNvSpPr>
          <p:nvPr/>
        </p:nvSpPr>
        <p:spPr bwMode="auto">
          <a:xfrm>
            <a:off x="3352800" y="3200400"/>
            <a:ext cx="1763624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none">
            <a:spAutoFit/>
          </a:bodyPr>
          <a:lstStyle/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Reaction pathway</a:t>
            </a:r>
          </a:p>
          <a:p>
            <a:r>
              <a:rPr lang="en-US" sz="1600" b="1" dirty="0">
                <a:latin typeface="Times New Roman" pitchFamily="18" charset="0"/>
                <a:cs typeface="Times New Roman" pitchFamily="18" charset="0"/>
              </a:rPr>
              <a:t>with enzyme</a:t>
            </a:r>
            <a:endParaRPr lang="en-US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152400" y="4953000"/>
            <a:ext cx="8763000" cy="169277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Fig. 2-20 – Page 51 – Enzymes speed up chemical reactions </a:t>
            </a:r>
            <a:r>
              <a:rPr lang="en-US" sz="2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tha</a:t>
            </a:r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sz="2600" b="1" dirty="0" err="1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ttake</a:t>
            </a:r>
            <a:r>
              <a:rPr lang="en-US" sz="2600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 place in cells.  Notice how the addition of an enzyme lowers the activation energy in this reactions.  This action “speeds” up the reaction.</a:t>
            </a:r>
            <a:endParaRPr lang="en-US" sz="2600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3048000" y="1600200"/>
            <a:ext cx="3290887" cy="3238500"/>
          </a:xfrm>
          <a:prstGeom prst="rect">
            <a:avLst/>
          </a:prstGeom>
          <a:solidFill>
            <a:srgbClr val="CCCC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6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C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endParaRPr kumimoji="0" lang="en-US" sz="2400" b="0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" charset="0"/>
              <a:cs typeface="Arial" pitchFamily="34" charset="0"/>
            </a:endParaRP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2400" b="0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" charset="0"/>
                <a:cs typeface="Arial" pitchFamily="34" charset="0"/>
              </a:rPr>
              <a:t>12.011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0" y="4876800"/>
            <a:ext cx="34290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 - Carbon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cxnSp>
        <p:nvCxnSpPr>
          <p:cNvPr id="7" name="Straight Arrow Connector 6"/>
          <p:cNvCxnSpPr/>
          <p:nvPr/>
        </p:nvCxnSpPr>
        <p:spPr>
          <a:xfrm rot="10800000">
            <a:off x="4953000" y="2514600"/>
            <a:ext cx="15240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/>
          <p:cNvCxnSpPr/>
          <p:nvPr/>
        </p:nvCxnSpPr>
        <p:spPr>
          <a:xfrm rot="10800000">
            <a:off x="4800600" y="3429000"/>
            <a:ext cx="16764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1" name="Straight Arrow Connector 10"/>
          <p:cNvCxnSpPr/>
          <p:nvPr/>
        </p:nvCxnSpPr>
        <p:spPr>
          <a:xfrm>
            <a:off x="1981200" y="4495800"/>
            <a:ext cx="2362200" cy="1588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TextBox 12"/>
          <p:cNvSpPr txBox="1"/>
          <p:nvPr/>
        </p:nvSpPr>
        <p:spPr>
          <a:xfrm>
            <a:off x="6553200" y="1981200"/>
            <a:ext cx="19050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Atomic number - # of protons in the nucleus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6629400" y="32766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Element symbol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381000" y="4267200"/>
            <a:ext cx="16764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Atomic mass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00200" y="0"/>
            <a:ext cx="5257800" cy="914400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ISOTOPES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20481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" y="1049404"/>
            <a:ext cx="9075490" cy="3662296"/>
          </a:xfrm>
          <a:prstGeom prst="rect">
            <a:avLst/>
          </a:prstGeom>
          <a:noFill/>
        </p:spPr>
      </p:pic>
      <p:sp>
        <p:nvSpPr>
          <p:cNvPr id="20483" name="Text Box 3"/>
          <p:cNvSpPr txBox="1">
            <a:spLocks noChangeArrowheads="1"/>
          </p:cNvSpPr>
          <p:nvPr/>
        </p:nvSpPr>
        <p:spPr bwMode="auto">
          <a:xfrm>
            <a:off x="152400" y="1066800"/>
            <a:ext cx="2667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NON-RADIOACTIVE CARBON-12</a:t>
            </a:r>
            <a:r>
              <a:rPr kumimoji="0" lang="en-US" sz="10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	</a:t>
            </a: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0484" name="Text Box 4"/>
          <p:cNvSpPr txBox="1">
            <a:spLocks noChangeArrowheads="1"/>
          </p:cNvSpPr>
          <p:nvPr/>
        </p:nvSpPr>
        <p:spPr bwMode="auto">
          <a:xfrm>
            <a:off x="3200400" y="1066800"/>
            <a:ext cx="2667000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NON-RADIOACTIVE CARBON -13</a:t>
            </a:r>
          </a:p>
        </p:txBody>
      </p:sp>
      <p:sp>
        <p:nvSpPr>
          <p:cNvPr id="20485" name="Text Box 5"/>
          <p:cNvSpPr txBox="1">
            <a:spLocks noChangeArrowheads="1"/>
          </p:cNvSpPr>
          <p:nvPr/>
        </p:nvSpPr>
        <p:spPr bwMode="auto">
          <a:xfrm>
            <a:off x="6172200" y="1143000"/>
            <a:ext cx="2541588" cy="304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RADIOACTIVE CARBON -14</a:t>
            </a:r>
          </a:p>
        </p:txBody>
      </p:sp>
      <p:sp>
        <p:nvSpPr>
          <p:cNvPr id="20486" name="Text Box 6"/>
          <p:cNvSpPr txBox="1">
            <a:spLocks noChangeArrowheads="1"/>
          </p:cNvSpPr>
          <p:nvPr/>
        </p:nvSpPr>
        <p:spPr bwMode="auto">
          <a:xfrm>
            <a:off x="228600" y="3962400"/>
            <a:ext cx="2667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NEUTRONS</a:t>
            </a:r>
          </a:p>
        </p:txBody>
      </p:sp>
      <p:sp>
        <p:nvSpPr>
          <p:cNvPr id="20487" name="Text Box 7"/>
          <p:cNvSpPr txBox="1">
            <a:spLocks noChangeArrowheads="1"/>
          </p:cNvSpPr>
          <p:nvPr/>
        </p:nvSpPr>
        <p:spPr bwMode="auto">
          <a:xfrm>
            <a:off x="3200400" y="3962400"/>
            <a:ext cx="2667000" cy="6858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7 NEUTRONS</a:t>
            </a:r>
          </a:p>
        </p:txBody>
      </p:sp>
      <p:sp>
        <p:nvSpPr>
          <p:cNvPr id="20488" name="Text Box 8"/>
          <p:cNvSpPr txBox="1">
            <a:spLocks noChangeArrowheads="1"/>
          </p:cNvSpPr>
          <p:nvPr/>
        </p:nvSpPr>
        <p:spPr bwMode="auto">
          <a:xfrm>
            <a:off x="6248400" y="3962400"/>
            <a:ext cx="2743200" cy="6477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electrons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6 protons</a:t>
            </a:r>
          </a:p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buClrTx/>
              <a:buSzTx/>
              <a:buFontTx/>
              <a:buNone/>
              <a:tabLst/>
            </a:pPr>
            <a:r>
              <a:rPr kumimoji="0" lang="en-US" sz="1200" b="1" i="1" u="sng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8 NEUTRONS</a:t>
            </a:r>
          </a:p>
        </p:txBody>
      </p:sp>
      <p:sp>
        <p:nvSpPr>
          <p:cNvPr id="20489" name="Rectangle 9"/>
          <p:cNvSpPr>
            <a:spLocks noChangeArrowheads="1"/>
          </p:cNvSpPr>
          <p:nvPr/>
        </p:nvSpPr>
        <p:spPr bwMode="auto">
          <a:xfrm>
            <a:off x="0" y="4694991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2.2 – Isotopes of Carbon – pg. 37 – Because they have the same number of electrons, these isotopes of carbon have the same chemical properties.  The difference among the isotopes is the number of neutrons in their nuclei.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868362"/>
          </a:xfrm>
        </p:spPr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Bonds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914400"/>
            <a:ext cx="8305800" cy="457199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Created when electrons of elements interact.  Electrons involved in bonding are located on the outside of an atom – called the “valence electrons.”</a:t>
            </a:r>
          </a:p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2 kinds of bonds: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Covalent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5602" name="Picture 2" descr="http://t0.gstatic.com/images?q=tbn:sVrMEPOdiwkE3M:http://ibchem.com/IB/ibfiles/bonding/bon_img/cov2.gif&amp;t=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953000" y="3352800"/>
            <a:ext cx="3912038" cy="316092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 Bonds</a:t>
            </a:r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1"/>
            <a:ext cx="8686800" cy="3352800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Chemical compound created when one element donates 	electrons and one element accepts electrons.</a:t>
            </a:r>
          </a:p>
          <a:p>
            <a:pPr lvl="1">
              <a:buBlip>
                <a:blip r:embed="rId3"/>
              </a:buBlip>
            </a:pP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Example:  NaCl – Sodium (Na) (donor) Chloride (Cl) (acceptor) – salt</a:t>
            </a:r>
          </a:p>
          <a:p>
            <a:endParaRPr lang="en-US" dirty="0"/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53250" name="Picture 2" descr="http://www.tutornext.com/system/files/u66/ionic_bonding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0" y="3733800"/>
            <a:ext cx="5846405" cy="256222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IONIC BOND - EXAMPLE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52400" y="2057400"/>
            <a:ext cx="8797575" cy="18288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52400" y="4876800"/>
            <a:ext cx="9296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	   	  	</a:t>
            </a:r>
            <a:endParaRPr lang="en-US" dirty="0" smtClean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  <a:p>
            <a:endParaRPr lang="en-US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1600200"/>
            <a:ext cx="1600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Sodium (Na)</a:t>
            </a:r>
            <a:endParaRPr lang="en-US" dirty="0"/>
          </a:p>
        </p:txBody>
      </p:sp>
      <p:sp>
        <p:nvSpPr>
          <p:cNvPr id="7" name="TextBox 6"/>
          <p:cNvSpPr txBox="1"/>
          <p:nvPr/>
        </p:nvSpPr>
        <p:spPr>
          <a:xfrm>
            <a:off x="2590800" y="1600200"/>
            <a:ext cx="18288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Chlorine (Cl)</a:t>
            </a:r>
            <a:endParaRPr lang="en-US" dirty="0"/>
          </a:p>
        </p:txBody>
      </p:sp>
      <p:sp>
        <p:nvSpPr>
          <p:cNvPr id="8" name="TextBox 7"/>
          <p:cNvSpPr txBox="1"/>
          <p:nvPr/>
        </p:nvSpPr>
        <p:spPr>
          <a:xfrm>
            <a:off x="4572000" y="1600200"/>
            <a:ext cx="19812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Sodium Ion (Na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+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9" name="TextBox 8"/>
          <p:cNvSpPr txBox="1"/>
          <p:nvPr/>
        </p:nvSpPr>
        <p:spPr>
          <a:xfrm>
            <a:off x="6781800" y="1676400"/>
            <a:ext cx="213360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Chlorine ion (Cl</a:t>
            </a:r>
            <a:r>
              <a:rPr lang="en-US" b="1" baseline="30000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-</a:t>
            </a:r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</a:rPr>
              <a:t>)</a:t>
            </a:r>
            <a:endParaRPr lang="en-US" dirty="0"/>
          </a:p>
        </p:txBody>
      </p:sp>
      <p:sp>
        <p:nvSpPr>
          <p:cNvPr id="28674" name="Text Box 2"/>
          <p:cNvSpPr txBox="1">
            <a:spLocks noChangeArrowheads="1"/>
          </p:cNvSpPr>
          <p:nvPr/>
        </p:nvSpPr>
        <p:spPr bwMode="auto">
          <a:xfrm>
            <a:off x="1905000" y="3429000"/>
            <a:ext cx="762000" cy="4572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en-US" sz="1100" b="1" i="0" u="none" strike="noStrike" cap="none" normalizeH="0" baseline="0" dirty="0" err="1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Tranfer</a:t>
            </a:r>
            <a:r>
              <a:rPr kumimoji="0" lang="en-US" sz="11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 of  e</a:t>
            </a:r>
            <a:r>
              <a:rPr kumimoji="0" lang="en-US" sz="1100" b="1" i="0" u="none" strike="noStrike" cap="none" normalizeH="0" baseline="30000" dirty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cs typeface="Times New Roman" pitchFamily="18" charset="0"/>
              </a:rPr>
              <a:t>-</a:t>
            </a:r>
            <a:endParaRPr kumimoji="0" lang="en-US" sz="11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28677" name="Rectangle 5"/>
          <p:cNvSpPr>
            <a:spLocks noChangeArrowheads="1"/>
          </p:cNvSpPr>
          <p:nvPr/>
        </p:nvSpPr>
        <p:spPr bwMode="auto">
          <a:xfrm>
            <a:off x="152400" y="3667036"/>
            <a:ext cx="8871981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Protons   +11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    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Protons   +17	       Protons   +11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cs typeface="Times New Roman" pitchFamily="18" charset="0"/>
              </a:rPr>
              <a:t>	Protons   +17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-11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    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-17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       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-10	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	</a:t>
            </a:r>
            <a:r>
              <a:rPr kumimoji="0" lang="en-US" sz="1800" b="1" i="0" u="sng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Electrons -18</a:t>
            </a:r>
            <a:endParaRPr kumimoji="0" lang="en-US" sz="9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Charge        0                     Charge       0          	</a:t>
            </a:r>
            <a:r>
              <a:rPr kumimoji="0" lang="en-US" sz="1800" b="1" i="0" u="none" strike="noStrike" cap="none" normalizeH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      </a:t>
            </a:r>
            <a:r>
              <a:rPr kumimoji="0" lang="en-US" sz="1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Charge     +1                   Charge    -1</a:t>
            </a: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8678" name="Rectangle 6"/>
          <p:cNvSpPr>
            <a:spLocks noChangeArrowheads="1"/>
          </p:cNvSpPr>
          <p:nvPr/>
        </p:nvSpPr>
        <p:spPr bwMode="auto">
          <a:xfrm>
            <a:off x="0" y="4765119"/>
            <a:ext cx="9144000" cy="20928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Fig. 2.3 – pg. 38 – The chemical bonds in which electrons are transferred from one atom to another is called an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IONIC BOND.  The compound sodium chloride forms </a:t>
            </a: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FFC000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when sodium loses its valence electron to chlorine.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rgbClr val="FFC000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solidFill>
                  <a:srgbClr val="FFC000"/>
                </a:solidFill>
                <a:latin typeface="Times New Roman" pitchFamily="18" charset="0"/>
                <a:cs typeface="Times New Roman" pitchFamily="18" charset="0"/>
                <a:hlinkClick r:id="rId4"/>
              </a:rPr>
              <a:t>THE IONIC BOND</a:t>
            </a:r>
            <a:endParaRPr lang="en-US" b="1" dirty="0">
              <a:solidFill>
                <a:srgbClr val="FFC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Ionic Bond.wmv">
            <a:hlinkClick r:id="" action="ppaction://media"/>
          </p:cNvPr>
          <p:cNvPicPr>
            <a:picLocks noRot="1" noChangeAspect="1"/>
          </p:cNvPicPr>
          <p:nvPr>
            <a:videoFile r:link="rId1"/>
          </p:nvPr>
        </p:nvPicPr>
        <p:blipFill>
          <a:blip r:embed="rId5" cstate="print"/>
          <a:stretch>
            <a:fillRect/>
          </a:stretch>
        </p:blipFill>
        <p:spPr>
          <a:xfrm>
            <a:off x="2438400" y="1981200"/>
            <a:ext cx="4470400" cy="33528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mediacall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cmd type="call" cmd="togglePause">
                                      <p:cBhvr>
                                        <p:cTn id="6" dur="1" fill="hold"/>
                                        <p:tgtEl>
                                          <p:spTgt spid="4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  <p:video>
              <p:cMediaNode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</p:endCondLst>
                </p:cTn>
                <p:tgtEl>
                  <p:spTgt spid="4"/>
                </p:tgtEl>
              </p:cMediaNode>
            </p:video>
          </p:childTnLst>
        </p:cTn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1492</TotalTime>
  <Words>991</Words>
  <Application>Microsoft Office PowerPoint</Application>
  <PresentationFormat>On-screen Show (4:3)</PresentationFormat>
  <Paragraphs>275</Paragraphs>
  <Slides>34</Slides>
  <Notes>32</Notes>
  <HiddenSlides>0</HiddenSlides>
  <MMClips>3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0" baseType="lpstr">
      <vt:lpstr>Arial</vt:lpstr>
      <vt:lpstr>Calibri</vt:lpstr>
      <vt:lpstr>Georgia</vt:lpstr>
      <vt:lpstr>Times</vt:lpstr>
      <vt:lpstr>Times New Roman</vt:lpstr>
      <vt:lpstr>Office Theme</vt:lpstr>
      <vt:lpstr>BIOLOGY CHEMISTRY</vt:lpstr>
      <vt:lpstr>THE NATURE OF MATTER ATOMS</vt:lpstr>
      <vt:lpstr>ELEMENTS AND ISOTOPES</vt:lpstr>
      <vt:lpstr>ELEMENTS</vt:lpstr>
      <vt:lpstr>ISOTOPES</vt:lpstr>
      <vt:lpstr>Chemical Bonds</vt:lpstr>
      <vt:lpstr>Ionic Bonds</vt:lpstr>
      <vt:lpstr>IONIC BOND - EXAMPLE</vt:lpstr>
      <vt:lpstr>THE IONIC BOND</vt:lpstr>
      <vt:lpstr> Covalent Bonds</vt:lpstr>
      <vt:lpstr>THE COVALENT BOND</vt:lpstr>
      <vt:lpstr>The Water Molecule</vt:lpstr>
      <vt:lpstr>Solutions</vt:lpstr>
      <vt:lpstr>PowerPoint Presentation</vt:lpstr>
      <vt:lpstr>Suspensions</vt:lpstr>
      <vt:lpstr>Acids, Bases, and pH</vt:lpstr>
      <vt:lpstr>PowerPoint Presentation</vt:lpstr>
      <vt:lpstr>ADHESION &amp; COHESION</vt:lpstr>
      <vt:lpstr>PowerPoint Presentation</vt:lpstr>
      <vt:lpstr>The Chemistry of Carbon</vt:lpstr>
      <vt:lpstr>PowerPoint Presentation</vt:lpstr>
      <vt:lpstr>ORGANIC CHEMISTRY</vt:lpstr>
      <vt:lpstr>Carbohydrates</vt:lpstr>
      <vt:lpstr>PowerPoint Presentation</vt:lpstr>
      <vt:lpstr>Lipids (fats)</vt:lpstr>
      <vt:lpstr>PowerPoint Presentation</vt:lpstr>
      <vt:lpstr>Nucleic Acids</vt:lpstr>
      <vt:lpstr>Proteins</vt:lpstr>
      <vt:lpstr>AMINO ACIDS</vt:lpstr>
      <vt:lpstr>Chemical Reactions and Enzymes</vt:lpstr>
      <vt:lpstr>ENERGY IN REACTIONS</vt:lpstr>
      <vt:lpstr>Reaction of Sodium &amp; Chlorine</vt:lpstr>
      <vt:lpstr>Enzyme Action</vt:lpstr>
      <vt:lpstr>Enzyme Action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CHEMISTRY</dc:title>
  <dc:creator>Sally</dc:creator>
  <cp:lastModifiedBy>Sally Collins</cp:lastModifiedBy>
  <cp:revision>74</cp:revision>
  <cp:lastPrinted>2016-11-01T13:13:19Z</cp:lastPrinted>
  <dcterms:created xsi:type="dcterms:W3CDTF">2010-10-05T13:30:56Z</dcterms:created>
  <dcterms:modified xsi:type="dcterms:W3CDTF">2016-11-01T13:17:42Z</dcterms:modified>
</cp:coreProperties>
</file>